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1" r:id="rId2"/>
    <p:sldId id="270" r:id="rId3"/>
    <p:sldId id="258" r:id="rId4"/>
    <p:sldId id="259" r:id="rId5"/>
    <p:sldId id="261" r:id="rId6"/>
    <p:sldId id="272" r:id="rId7"/>
    <p:sldId id="262" r:id="rId8"/>
    <p:sldId id="260" r:id="rId9"/>
    <p:sldId id="263" r:id="rId10"/>
    <p:sldId id="264" r:id="rId11"/>
    <p:sldId id="265" r:id="rId12"/>
    <p:sldId id="266" r:id="rId13"/>
    <p:sldId id="269" r:id="rId14"/>
    <p:sldId id="268" r:id="rId15"/>
    <p:sldId id="256" r:id="rId16"/>
  </p:sldIdLst>
  <p:sldSz cx="10591800" cy="8185150"/>
  <p:notesSz cx="10591800" cy="81851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975" autoAdjust="0"/>
    <p:restoredTop sz="94660"/>
  </p:normalViewPr>
  <p:slideViewPr>
    <p:cSldViewPr>
      <p:cViewPr varScale="1">
        <p:scale>
          <a:sx n="68" d="100"/>
          <a:sy n="68" d="100"/>
        </p:scale>
        <p:origin x="82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589463" cy="409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999163" y="0"/>
            <a:ext cx="4589462" cy="409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4670F-EA1E-4359-B28B-E0A50D74183A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75" y="1023938"/>
            <a:ext cx="3575050" cy="2762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58863" y="3938588"/>
            <a:ext cx="8474075" cy="32242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775575"/>
            <a:ext cx="4589463" cy="409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99163" y="7775575"/>
            <a:ext cx="4589462" cy="409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3B365-A509-4CE3-BAEF-63BBF439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97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3B365-A509-4CE3-BAEF-63BBF43971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5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3B365-A509-4CE3-BAEF-63BBF43971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43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3B365-A509-4CE3-BAEF-63BBF43971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0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94385" y="2537396"/>
            <a:ext cx="9003030" cy="17188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88770" y="4583684"/>
            <a:ext cx="7414260" cy="204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9590" y="1882584"/>
            <a:ext cx="4607433" cy="54021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54777" y="1882584"/>
            <a:ext cx="4607433" cy="54021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4189" y="312827"/>
            <a:ext cx="876394" cy="77964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9590" y="327406"/>
            <a:ext cx="9532620" cy="13096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9590" y="1882584"/>
            <a:ext cx="9532620" cy="54021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01212" y="7612189"/>
            <a:ext cx="3389376" cy="409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9590" y="7612189"/>
            <a:ext cx="2436114" cy="409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26096" y="7612189"/>
            <a:ext cx="2436114" cy="4092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icenter.org/contact-u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icenter.org/diocese/governance/diocesan-journals/" TargetMode="External"/><Relationship Id="rId2" Type="http://schemas.openxmlformats.org/officeDocument/2006/relationships/hyperlink" Target="https://www.epicenter.org/diocese/about-the-diocese/staff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icenter.org/diocese/governance/province-vii/" TargetMode="External"/><Relationship Id="rId2" Type="http://schemas.openxmlformats.org/officeDocument/2006/relationships/hyperlink" Target="https://www.province1.org/provinces-of-the-episcopal-church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4B97B1-8BDE-45D4-1F55-2314DE8B7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385" y="2537396"/>
            <a:ext cx="9003030" cy="553998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3333FF"/>
                </a:solidFill>
              </a:rPr>
              <a:t>EPISCOPAL CHURCH STRUCTURE AND POLITY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9E57363-6B7B-422F-E72A-552C1BC2EB6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88770" y="4583684"/>
            <a:ext cx="7414260" cy="307777"/>
          </a:xfrm>
        </p:spPr>
        <p:txBody>
          <a:bodyPr/>
          <a:lstStyle/>
          <a:p>
            <a:pPr algn="ctr"/>
            <a:r>
              <a:rPr lang="en-US" sz="2000" dirty="0"/>
              <a:t>The Iona School for Ministry – December 4, 2022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9390044-0BF1-2842-0573-95993AFC4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357072"/>
            <a:ext cx="990913" cy="12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70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716777-5F67-CABA-0DEC-2D400D41F276}"/>
              </a:ext>
            </a:extLst>
          </p:cNvPr>
          <p:cNvSpPr txBox="1"/>
          <p:nvPr/>
        </p:nvSpPr>
        <p:spPr>
          <a:xfrm>
            <a:off x="723900" y="1349375"/>
            <a:ext cx="9601200" cy="5936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ts val="1460"/>
              </a:lnSpc>
              <a:spcBef>
                <a:spcPts val="0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400" b="1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General </a:t>
            </a:r>
            <a:r>
              <a:rPr lang="en-US" sz="2400" b="1" spc="-1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Convention </a:t>
            </a:r>
          </a:p>
          <a:p>
            <a:pPr marR="0" lvl="0">
              <a:lnSpc>
                <a:spcPts val="1460"/>
              </a:lnSpc>
              <a:spcBef>
                <a:spcPts val="0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endParaRPr lang="en-US" sz="2400" b="1" spc="-1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0" lvl="0">
              <a:lnSpc>
                <a:spcPts val="1460"/>
              </a:lnSpc>
              <a:spcBef>
                <a:spcPts val="0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Legislative</a:t>
            </a:r>
            <a:r>
              <a:rPr lang="en-US" sz="24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body for</a:t>
            </a:r>
            <a:r>
              <a:rPr lang="en-US" sz="24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The Episcopal Church </a:t>
            </a:r>
            <a:r>
              <a:rPr lang="en-US" sz="2400" spc="-1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(TEC)</a:t>
            </a:r>
          </a:p>
          <a:p>
            <a:pPr marL="742950" marR="0" lvl="1" indent="-285750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342900" lvl="2" indent="-342900">
              <a:lnSpc>
                <a:spcPts val="1325"/>
              </a:lnSpc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Structure</a:t>
            </a:r>
            <a:r>
              <a:rPr lang="en-US" sz="24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includes</a:t>
            </a:r>
            <a:r>
              <a:rPr lang="en-US" sz="24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Standing Committees,</a:t>
            </a:r>
            <a:r>
              <a:rPr lang="en-US" sz="24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Legislative </a:t>
            </a:r>
            <a:r>
              <a:rPr lang="en-US" sz="24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Committees</a:t>
            </a:r>
            <a:endParaRPr lang="en-US" sz="20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2" indent="-342900">
              <a:lnSpc>
                <a:spcPts val="1375"/>
              </a:lnSpc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endParaRPr lang="en-US" sz="24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2" indent="-342900">
              <a:lnSpc>
                <a:spcPts val="1375"/>
              </a:lnSpc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Votes on resolutions,</a:t>
            </a:r>
            <a:r>
              <a:rPr lang="en-US" sz="24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budget</a:t>
            </a:r>
            <a:r>
              <a:rPr lang="en-US" sz="24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for</a:t>
            </a:r>
            <a:r>
              <a:rPr lang="en-US" sz="24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TEC</a:t>
            </a:r>
            <a:endParaRPr lang="en-US" sz="20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lvl="3" indent="-285750">
              <a:lnSpc>
                <a:spcPts val="1425"/>
              </a:lnSpc>
              <a:spcBef>
                <a:spcPts val="15"/>
              </a:spcBef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endParaRPr lang="en-US" sz="2400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742950" marR="0" lvl="1" indent="-285750">
              <a:lnSpc>
                <a:spcPts val="1425"/>
              </a:lnSpc>
              <a:spcBef>
                <a:spcPts val="1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Meets every 3 years</a:t>
            </a:r>
            <a:r>
              <a:rPr lang="en-US" sz="24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(2022 Baltimore</a:t>
            </a:r>
            <a:r>
              <a:rPr lang="en-US" sz="2400" dirty="0">
                <a:latin typeface="Arial" panose="020B0604020202020204" pitchFamily="34" charset="0"/>
                <a:ea typeface="Courier New" panose="02070309020205020404" pitchFamily="49" charset="0"/>
              </a:rPr>
              <a:t>) </a:t>
            </a:r>
          </a:p>
          <a:p>
            <a:pPr marL="742950" marR="0" lvl="1" indent="-285750">
              <a:lnSpc>
                <a:spcPts val="1425"/>
              </a:lnSpc>
              <a:spcBef>
                <a:spcPts val="1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742950" marR="0" lvl="1" indent="-285750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342900" marR="0" lvl="0" indent="-342900">
              <a:lnSpc>
                <a:spcPts val="1325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House</a:t>
            </a:r>
            <a:r>
              <a:rPr lang="en-US" sz="24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Bishops (all </a:t>
            </a:r>
            <a:r>
              <a:rPr lang="en-US" sz="24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Bishops)</a:t>
            </a:r>
          </a:p>
          <a:p>
            <a:pPr marL="342900" marR="0" lvl="0" indent="-342900">
              <a:lnSpc>
                <a:spcPts val="1325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marR="0" lvl="1" indent="-285750">
              <a:lnSpc>
                <a:spcPts val="146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8015" algn="l"/>
                <a:tab pos="18986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Presiding officer</a:t>
            </a:r>
            <a:r>
              <a:rPr lang="en-US" sz="2400" spc="-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– the Presiding Bishop 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(PB)</a:t>
            </a:r>
            <a:endParaRPr lang="en-US" sz="2000" dirty="0"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210185" lvl="2" indent="-228600">
              <a:lnSpc>
                <a:spcPct val="95000"/>
              </a:lnSpc>
              <a:spcBef>
                <a:spcPts val="3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23558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PB has administrative responsibilities and other responsibilities</a:t>
            </a:r>
            <a:r>
              <a:rPr lang="en-US" sz="2400" spc="-3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related</a:t>
            </a:r>
            <a:r>
              <a:rPr lang="en-US" sz="2400" spc="-3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to</a:t>
            </a:r>
            <a:r>
              <a:rPr lang="en-US" sz="2400" spc="-3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House</a:t>
            </a:r>
            <a:r>
              <a:rPr lang="en-US" sz="2400" spc="-3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of</a:t>
            </a:r>
            <a:r>
              <a:rPr lang="en-US" sz="2400" spc="-3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Bishops</a:t>
            </a:r>
            <a:r>
              <a:rPr lang="en-US" sz="2400" spc="-3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and</a:t>
            </a:r>
            <a:r>
              <a:rPr lang="en-US" sz="2400" spc="-3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The Episcopal Church (Canon I.2.4)</a:t>
            </a:r>
          </a:p>
          <a:p>
            <a:pPr marL="1143000" marR="210185" lvl="2" indent="-228600">
              <a:lnSpc>
                <a:spcPct val="95000"/>
              </a:lnSpc>
              <a:spcBef>
                <a:spcPts val="3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235585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342900" marR="0" lvl="0" indent="-342900">
              <a:lnSpc>
                <a:spcPts val="1370"/>
              </a:lnSpc>
              <a:spcBef>
                <a:spcPts val="3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House</a:t>
            </a:r>
            <a:r>
              <a:rPr lang="en-US" sz="24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Deputies</a:t>
            </a:r>
            <a:endParaRPr lang="en-US" sz="20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marR="167640" lvl="1" indent="-28575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8015" algn="l"/>
                <a:tab pos="18986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Presiding Officer –President of House of Deputies, serves maximum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of</a:t>
            </a:r>
            <a:r>
              <a:rPr lang="en-US" sz="2400" spc="-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3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full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terms;</a:t>
            </a:r>
            <a:r>
              <a:rPr lang="en-US" sz="2400" spc="2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alternates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between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lay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clergy</a:t>
            </a:r>
            <a:endParaRPr lang="en-US" sz="2000" dirty="0"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marR="396875" lvl="1" indent="-285750">
              <a:lnSpc>
                <a:spcPct val="97000"/>
              </a:lnSpc>
              <a:spcBef>
                <a:spcPts val="2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8015" algn="l"/>
                <a:tab pos="18986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Each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Diocese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elects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8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Deputies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(4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lay,</a:t>
            </a:r>
            <a:r>
              <a:rPr lang="en-US" sz="2400" spc="-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4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clergy)</a:t>
            </a:r>
            <a:r>
              <a:rPr lang="en-US" sz="2400" spc="-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12</a:t>
            </a:r>
            <a:r>
              <a:rPr lang="en-US" sz="2400" spc="-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–</a:t>
            </a:r>
            <a:r>
              <a:rPr lang="en-US" sz="24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18 months prior to upcoming General Convention</a:t>
            </a:r>
            <a:endParaRPr lang="en-US" sz="2000" dirty="0"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063DE7C4-BFC1-985B-2BE1-0CDE57A70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700" y="282575"/>
            <a:ext cx="990913" cy="12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8B24A4-1D8A-DFD1-6123-0C9A4B3C1B74}"/>
              </a:ext>
            </a:extLst>
          </p:cNvPr>
          <p:cNvSpPr txBox="1"/>
          <p:nvPr/>
        </p:nvSpPr>
        <p:spPr>
          <a:xfrm>
            <a:off x="952500" y="1445184"/>
            <a:ext cx="8458200" cy="6134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r>
              <a:rPr lang="en-US" sz="2400" b="1" spc="-10" dirty="0"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Executive Council</a:t>
            </a: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spc="-10" dirty="0"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spc="-1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Acts</a:t>
            </a:r>
            <a:r>
              <a:rPr lang="en-US" sz="24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on behalf</a:t>
            </a:r>
            <a:r>
              <a:rPr lang="en-US" sz="24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4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General Convention between </a:t>
            </a:r>
            <a:r>
              <a:rPr lang="en-US" sz="24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meetings</a:t>
            </a:r>
            <a:endParaRPr lang="en-US" sz="20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278130" lvl="0" indent="-342900">
              <a:spcBef>
                <a:spcPts val="1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endParaRPr lang="en-US" sz="24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278130" lvl="3" indent="-342900">
              <a:spcBef>
                <a:spcPts val="15"/>
              </a:spcBef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38 elected members; 20 elected by General Convention and 18 elected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from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Provinces,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2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per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Province;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Chair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Vice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Chair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(</a:t>
            </a:r>
            <a:r>
              <a:rPr lang="en-US" sz="2000" i="1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ex </a:t>
            </a:r>
            <a:r>
              <a:rPr lang="en-US" sz="2000" i="1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officio)</a:t>
            </a:r>
          </a:p>
          <a:p>
            <a:pPr marL="342900" marR="278130" lvl="0" indent="-342900">
              <a:spcBef>
                <a:spcPts val="1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endParaRPr lang="en-US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marR="0" lvl="1" indent="-285750">
              <a:lnSpc>
                <a:spcPts val="145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8015" algn="l"/>
                <a:tab pos="1898650" algn="l"/>
              </a:tabLst>
            </a:pPr>
            <a:r>
              <a:rPr lang="en-US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4 Bishops;</a:t>
            </a:r>
            <a:r>
              <a:rPr lang="en-US" sz="2000" i="1" spc="-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13 clergy;</a:t>
            </a:r>
            <a:r>
              <a:rPr lang="en-US" sz="2000" i="1" spc="-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31 </a:t>
            </a:r>
            <a:r>
              <a:rPr lang="en-US" sz="2000" i="1" spc="-25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lay</a:t>
            </a:r>
          </a:p>
          <a:p>
            <a:pPr marL="457200" marR="0" lvl="1">
              <a:lnSpc>
                <a:spcPts val="1450"/>
              </a:lnSpc>
              <a:spcBef>
                <a:spcPts val="0"/>
              </a:spcBef>
              <a:spcAft>
                <a:spcPts val="0"/>
              </a:spcAft>
              <a:buSzPts val="1200"/>
              <a:tabLst>
                <a:tab pos="1898015" algn="l"/>
                <a:tab pos="1898650" algn="l"/>
              </a:tabLst>
            </a:pPr>
            <a:endParaRPr lang="en-US" sz="2000" i="1" dirty="0">
              <a:solidFill>
                <a:schemeClr val="tx2"/>
              </a:solidFill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Powers</a:t>
            </a:r>
            <a:r>
              <a:rPr lang="en-US" sz="20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0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Executive Council:</a:t>
            </a:r>
            <a:r>
              <a:rPr lang="en-US" sz="20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Canon I.4.2 (e)</a:t>
            </a:r>
            <a:r>
              <a:rPr lang="en-US" sz="20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(f)</a:t>
            </a:r>
            <a:r>
              <a:rPr lang="en-US" sz="20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(g)</a:t>
            </a:r>
            <a:endParaRPr lang="en-US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320040" lvl="0" indent="-342900">
              <a:lnSpc>
                <a:spcPct val="98000"/>
              </a:lnSpc>
              <a:spcBef>
                <a:spcPts val="2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320040" lvl="0" indent="-342900">
              <a:lnSpc>
                <a:spcPct val="98000"/>
              </a:lnSpc>
              <a:spcBef>
                <a:spcPts val="2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Meets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three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times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year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over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three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years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between</a:t>
            </a:r>
            <a:r>
              <a:rPr lang="en-US" sz="20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General Convention, once in each Province</a:t>
            </a:r>
          </a:p>
          <a:p>
            <a:pPr marL="342900" marR="320040" lvl="0" indent="-342900">
              <a:lnSpc>
                <a:spcPct val="98000"/>
              </a:lnSpc>
              <a:spcBef>
                <a:spcPts val="2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endParaRPr lang="en-US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260985" lvl="0" indent="-342900">
              <a:lnSpc>
                <a:spcPct val="98000"/>
              </a:lnSpc>
              <a:spcBef>
                <a:spcPts val="3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Works</a:t>
            </a:r>
            <a:r>
              <a:rPr lang="en-US" sz="2000" spc="-3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with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Presiding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Bishop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to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implement</a:t>
            </a:r>
            <a:r>
              <a:rPr lang="en-US" sz="2000" spc="-3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policies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and</a:t>
            </a:r>
            <a:r>
              <a:rPr lang="en-US" sz="20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programs adopted by General Convention</a:t>
            </a:r>
            <a:endParaRPr lang="en-US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marR="168275" lvl="1" indent="-285750"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8015" algn="l"/>
                <a:tab pos="18986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Supported by Office of the Presiding Bishop, Episcopal Church</a:t>
            </a:r>
            <a:r>
              <a:rPr lang="en-US" sz="20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Center</a:t>
            </a:r>
            <a:r>
              <a:rPr lang="en-US" sz="2000" spc="-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(“815”</a:t>
            </a:r>
            <a:r>
              <a:rPr lang="en-US" sz="2000" spc="-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–</a:t>
            </a:r>
            <a:r>
              <a:rPr lang="en-US" sz="20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NYC</a:t>
            </a:r>
            <a:r>
              <a:rPr lang="en-US" sz="20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address,</a:t>
            </a:r>
            <a:r>
              <a:rPr lang="en-US" sz="2000" spc="-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but</a:t>
            </a:r>
            <a:r>
              <a:rPr lang="en-US" sz="2000" spc="-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some</a:t>
            </a:r>
            <a:r>
              <a:rPr lang="en-US" sz="2000" spc="-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staff</a:t>
            </a:r>
            <a:r>
              <a:rPr lang="en-US" sz="2000" spc="-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reside outside NYC area)</a:t>
            </a:r>
            <a:endParaRPr lang="en-US" dirty="0"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4CF0DD9-7737-495E-5D3F-0A23F9871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421" y="282575"/>
            <a:ext cx="1021192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299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8B24A4-1D8A-DFD1-6123-0C9A4B3C1B74}"/>
              </a:ext>
            </a:extLst>
          </p:cNvPr>
          <p:cNvSpPr txBox="1"/>
          <p:nvPr/>
        </p:nvSpPr>
        <p:spPr>
          <a:xfrm>
            <a:off x="952500" y="1445184"/>
            <a:ext cx="8458200" cy="5832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Anglican </a:t>
            </a:r>
            <a:r>
              <a:rPr lang="en-US" sz="2400" b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Communion</a:t>
            </a:r>
          </a:p>
          <a:p>
            <a:pPr marL="69215" marR="0" algn="just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141605" lvl="0" indent="-342900" algn="l">
              <a:lnSpc>
                <a:spcPct val="97000"/>
              </a:lnSpc>
              <a:spcBef>
                <a:spcPts val="2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70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“The Episcopal Church . . .</a:t>
            </a:r>
            <a:r>
              <a:rPr lang="en-US" sz="2000" spc="2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is a constituent member of The Anglican Communion,</a:t>
            </a:r>
            <a:r>
              <a:rPr lang="en-US" sz="2000" spc="-1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 Fellowship within the One,</a:t>
            </a:r>
            <a:r>
              <a:rPr lang="en-US" sz="2000" spc="-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Holy,</a:t>
            </a:r>
            <a:r>
              <a:rPr lang="en-US" sz="2000" spc="-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Catholic,</a:t>
            </a:r>
            <a:r>
              <a:rPr lang="en-US" sz="2000" spc="-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 Apostolic Church</a:t>
            </a:r>
            <a:r>
              <a:rPr lang="en-US" sz="2000" spc="-5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..</a:t>
            </a:r>
            <a:r>
              <a:rPr lang="en-US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communion with the See of</a:t>
            </a:r>
            <a:r>
              <a:rPr lang="en-US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Canterbury .</a:t>
            </a:r>
            <a:r>
              <a:rPr lang="en-US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20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spc="-2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.”</a:t>
            </a:r>
          </a:p>
          <a:p>
            <a:pPr marR="141605" lvl="0" algn="l">
              <a:lnSpc>
                <a:spcPct val="97000"/>
              </a:lnSpc>
              <a:spcBef>
                <a:spcPts val="25"/>
              </a:spcBef>
              <a:spcAft>
                <a:spcPts val="0"/>
              </a:spcAft>
              <a:buSzPts val="1200"/>
              <a:tabLst>
                <a:tab pos="52705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183515" lvl="1" algn="l">
              <a:lnSpc>
                <a:spcPct val="95000"/>
              </a:lnSpc>
              <a:spcBef>
                <a:spcPts val="35"/>
              </a:spcBef>
              <a:spcAft>
                <a:spcPts val="0"/>
              </a:spcAft>
              <a:buSzPts val="1200"/>
              <a:tabLst>
                <a:tab pos="9842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The Anglican Communion is a world-wide network</a:t>
            </a:r>
            <a:r>
              <a:rPr lang="en-US" sz="20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of</a:t>
            </a:r>
            <a:r>
              <a:rPr lang="en-US" sz="20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churches that</a:t>
            </a:r>
            <a:r>
              <a:rPr lang="en-US" sz="20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trace their</a:t>
            </a:r>
            <a:r>
              <a:rPr lang="en-US" sz="20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lineage</a:t>
            </a:r>
            <a:r>
              <a:rPr lang="en-US" sz="20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to</a:t>
            </a:r>
            <a:r>
              <a:rPr lang="en-US" sz="20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the</a:t>
            </a:r>
            <a:r>
              <a:rPr lang="en-US" sz="20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Church</a:t>
            </a:r>
            <a:r>
              <a:rPr lang="en-US" sz="20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of</a:t>
            </a:r>
            <a:r>
              <a:rPr lang="en-US" sz="20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England</a:t>
            </a:r>
            <a:r>
              <a:rPr lang="en-US" sz="20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and</a:t>
            </a:r>
            <a:r>
              <a:rPr lang="en-US" sz="20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who</a:t>
            </a:r>
            <a:r>
              <a:rPr lang="en-US" sz="20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share</a:t>
            </a:r>
            <a:r>
              <a:rPr lang="en-US" sz="20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Faith</a:t>
            </a:r>
            <a:r>
              <a:rPr lang="en-US" sz="20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and</a:t>
            </a:r>
            <a:r>
              <a:rPr lang="en-US" sz="20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Order</a:t>
            </a:r>
            <a:r>
              <a:rPr lang="en-US" sz="20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as set forth in the Book of Common Prayer.</a:t>
            </a:r>
          </a:p>
          <a:p>
            <a:pPr marL="742950" marR="183515" lvl="1" indent="-285750" algn="l">
              <a:lnSpc>
                <a:spcPct val="95000"/>
              </a:lnSpc>
              <a:spcBef>
                <a:spcPts val="3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endParaRPr lang="en-US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742950" marR="0" lvl="1" indent="-285750" algn="l">
              <a:lnSpc>
                <a:spcPts val="1425"/>
              </a:lnSpc>
              <a:spcBef>
                <a:spcPts val="3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The</a:t>
            </a:r>
            <a:r>
              <a:rPr lang="en-US" sz="20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Communion had four</a:t>
            </a:r>
            <a:r>
              <a:rPr lang="en-US" sz="20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Instruments of</a:t>
            </a:r>
            <a:r>
              <a:rPr lang="en-US" sz="20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000" spc="-1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Communion:</a:t>
            </a:r>
          </a:p>
          <a:p>
            <a:pPr marL="742950" marR="0" lvl="1" indent="-285750" algn="l">
              <a:lnSpc>
                <a:spcPts val="1425"/>
              </a:lnSpc>
              <a:spcBef>
                <a:spcPts val="3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endParaRPr lang="en-US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1143000" marR="0" lvl="2" indent="-228600" algn="l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Archbishop</a:t>
            </a:r>
            <a:r>
              <a:rPr lang="en-US" sz="20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of</a:t>
            </a:r>
            <a:r>
              <a:rPr lang="en-US" sz="20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Canterbury (the first</a:t>
            </a:r>
            <a:r>
              <a:rPr lang="en-US" sz="20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among </a:t>
            </a:r>
            <a:r>
              <a:rPr lang="en-US" sz="20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equals)</a:t>
            </a:r>
            <a:endParaRPr lang="en-US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914400" marR="0" lvl="2" algn="l">
              <a:lnSpc>
                <a:spcPts val="1375"/>
              </a:lnSpc>
              <a:spcBef>
                <a:spcPts val="15"/>
              </a:spcBef>
              <a:spcAft>
                <a:spcPts val="0"/>
              </a:spcAft>
              <a:buSzPts val="1200"/>
              <a:tabLst>
                <a:tab pos="1440815" algn="l"/>
                <a:tab pos="144145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marR="0" lvl="2" indent="-228600" algn="l">
              <a:spcBef>
                <a:spcPts val="1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Lambeth Conference (every 10 years</a:t>
            </a:r>
            <a:r>
              <a:rPr lang="en-US" sz="20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for</a:t>
            </a:r>
            <a:r>
              <a:rPr lang="en-US" sz="20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all Bishops/Primates)</a:t>
            </a:r>
            <a:endParaRPr lang="en-US" sz="2000" spc="-1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marR="0" lvl="2" indent="-228600" algn="l">
              <a:lnSpc>
                <a:spcPts val="1375"/>
              </a:lnSpc>
              <a:spcBef>
                <a:spcPts val="1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endParaRPr lang="en-US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Primates Meetings (heads of</a:t>
            </a:r>
            <a:r>
              <a:rPr lang="en-US" sz="20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each Province in The </a:t>
            </a:r>
            <a:r>
              <a:rPr lang="en-US" sz="20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Communion)</a:t>
            </a:r>
            <a:endParaRPr lang="en-US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marR="150495" lvl="2" indent="-228600">
              <a:lnSpc>
                <a:spcPct val="98000"/>
              </a:lnSpc>
              <a:spcBef>
                <a:spcPts val="42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Anglican</a:t>
            </a:r>
            <a:r>
              <a:rPr lang="en-US" sz="2000" spc="-3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Consultative</a:t>
            </a:r>
            <a:r>
              <a:rPr lang="en-US" sz="2000" spc="-3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Council</a:t>
            </a:r>
            <a:r>
              <a:rPr lang="en-US" sz="2000" spc="-3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–</a:t>
            </a:r>
            <a:r>
              <a:rPr lang="en-US" sz="2000" spc="-3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representatives</a:t>
            </a:r>
            <a:r>
              <a:rPr lang="en-US" sz="2000" spc="-3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from</a:t>
            </a:r>
            <a:r>
              <a:rPr lang="en-US" sz="2000" spc="-3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various</a:t>
            </a:r>
            <a:r>
              <a:rPr lang="en-US" sz="2000" spc="-3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parts of The Communion</a:t>
            </a:r>
            <a:endParaRPr lang="en-US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6BBB61C7-8994-6A37-106E-D96627E22C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421" y="282575"/>
            <a:ext cx="1021192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01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8B24A4-1D8A-DFD1-6123-0C9A4B3C1B74}"/>
              </a:ext>
            </a:extLst>
          </p:cNvPr>
          <p:cNvSpPr txBox="1"/>
          <p:nvPr/>
        </p:nvSpPr>
        <p:spPr>
          <a:xfrm>
            <a:off x="1066800" y="2644775"/>
            <a:ext cx="8458200" cy="2271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r>
              <a:rPr lang="en-US" sz="2400" b="1" dirty="0">
                <a:latin typeface="Arial" panose="020B0604020202020204" pitchFamily="34" charset="0"/>
                <a:ea typeface="Courier New" panose="02070309020205020404" pitchFamily="49" charset="0"/>
              </a:rPr>
              <a:t>WHO TO CALL FOR ….</a:t>
            </a: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r>
              <a:rPr lang="en-US" sz="2400" b="1" dirty="0">
                <a:latin typeface="Arial" panose="020B0604020202020204" pitchFamily="34" charset="0"/>
                <a:ea typeface="Courier New" panose="02070309020205020404" pitchFamily="49" charset="0"/>
                <a:hlinkClick r:id="rId3"/>
              </a:rPr>
              <a:t>https://www.epicenter.org/contact-us/</a:t>
            </a: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40C70B03-68F3-7A93-9CDD-CDC62F296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82575"/>
            <a:ext cx="1371913" cy="174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5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8B24A4-1D8A-DFD1-6123-0C9A4B3C1B74}"/>
              </a:ext>
            </a:extLst>
          </p:cNvPr>
          <p:cNvSpPr txBox="1"/>
          <p:nvPr/>
        </p:nvSpPr>
        <p:spPr>
          <a:xfrm>
            <a:off x="1066800" y="2568575"/>
            <a:ext cx="8458200" cy="1374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r>
              <a:rPr lang="en-US" sz="2400" b="1" dirty="0">
                <a:latin typeface="Arial" panose="020B0604020202020204" pitchFamily="34" charset="0"/>
                <a:ea typeface="Courier New" panose="02070309020205020404" pitchFamily="49" charset="0"/>
              </a:rPr>
              <a:t>YOUR QUESTIONS….</a:t>
            </a: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>
              <a:lnSpc>
                <a:spcPts val="1425"/>
              </a:lnSpc>
              <a:spcBef>
                <a:spcPts val="20"/>
              </a:spcBef>
              <a:buSzPts val="1200"/>
              <a:tabLst>
                <a:tab pos="984250" algn="l"/>
              </a:tabLst>
            </a:pPr>
            <a:endParaRPr lang="en-US" sz="2400" b="1" dirty="0">
              <a:latin typeface="Arial" panose="020B0604020202020204" pitchFamily="34" charset="0"/>
              <a:ea typeface="Courier New" panose="02070309020205020404" pitchFamily="49" charset="0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18507817-85CE-BBFE-7680-B8897F228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82575"/>
            <a:ext cx="1371913" cy="174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2697" y="251037"/>
            <a:ext cx="2804160" cy="54546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40005" algn="ctr">
              <a:lnSpc>
                <a:spcPct val="100000"/>
              </a:lnSpc>
              <a:spcBef>
                <a:spcPts val="225"/>
              </a:spcBef>
            </a:pPr>
            <a:r>
              <a:rPr sz="1600" b="1" dirty="0">
                <a:latin typeface="Candara"/>
                <a:cs typeface="Candara"/>
              </a:rPr>
              <a:t>FACTS</a:t>
            </a:r>
            <a:r>
              <a:rPr sz="1600" b="1" spc="-10" dirty="0">
                <a:latin typeface="Candara"/>
                <a:cs typeface="Candara"/>
              </a:rPr>
              <a:t> </a:t>
            </a:r>
            <a:r>
              <a:rPr sz="1600" b="1" dirty="0">
                <a:latin typeface="Candara"/>
                <a:cs typeface="Candara"/>
              </a:rPr>
              <a:t>TRENDS:</a:t>
            </a:r>
            <a:r>
              <a:rPr sz="1600" b="1" spc="10" dirty="0">
                <a:latin typeface="Candara"/>
                <a:cs typeface="Candara"/>
              </a:rPr>
              <a:t> </a:t>
            </a:r>
            <a:r>
              <a:rPr sz="1600" b="1" spc="-10" dirty="0">
                <a:latin typeface="Candara"/>
                <a:cs typeface="Candara"/>
              </a:rPr>
              <a:t>2017-</a:t>
            </a:r>
            <a:r>
              <a:rPr sz="1600" b="1" spc="-20" dirty="0">
                <a:latin typeface="Candara"/>
                <a:cs typeface="Candara"/>
              </a:rPr>
              <a:t>2021</a:t>
            </a:r>
            <a:endParaRPr sz="1600">
              <a:latin typeface="Candara"/>
              <a:cs typeface="Candara"/>
            </a:endParaRPr>
          </a:p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1600" b="1" i="1" dirty="0">
                <a:latin typeface="Candara"/>
                <a:cs typeface="Candara"/>
              </a:rPr>
              <a:t>From</a:t>
            </a:r>
            <a:r>
              <a:rPr sz="1600" b="1" i="1" spc="-5" dirty="0">
                <a:latin typeface="Candara"/>
                <a:cs typeface="Candara"/>
              </a:rPr>
              <a:t> </a:t>
            </a:r>
            <a:r>
              <a:rPr sz="1600" b="1" i="1" dirty="0">
                <a:latin typeface="Candara"/>
                <a:cs typeface="Candara"/>
              </a:rPr>
              <a:t>Parochial</a:t>
            </a:r>
            <a:r>
              <a:rPr sz="1600" b="1" i="1" spc="-10" dirty="0">
                <a:latin typeface="Candara"/>
                <a:cs typeface="Candara"/>
              </a:rPr>
              <a:t> </a:t>
            </a:r>
            <a:r>
              <a:rPr sz="1600" b="1" i="1" dirty="0">
                <a:latin typeface="Candara"/>
                <a:cs typeface="Candara"/>
              </a:rPr>
              <a:t>Report</a:t>
            </a:r>
            <a:r>
              <a:rPr sz="1600" b="1" i="1" spc="-15" dirty="0">
                <a:latin typeface="Candara"/>
                <a:cs typeface="Candara"/>
              </a:rPr>
              <a:t> </a:t>
            </a:r>
            <a:r>
              <a:rPr sz="1600" b="1" i="1" dirty="0">
                <a:latin typeface="Candara"/>
                <a:cs typeface="Candara"/>
              </a:rPr>
              <a:t>Data</a:t>
            </a:r>
            <a:r>
              <a:rPr sz="1600" b="1" i="1" spc="-5" dirty="0">
                <a:latin typeface="Candara"/>
                <a:cs typeface="Candara"/>
              </a:rPr>
              <a:t> </a:t>
            </a:r>
            <a:r>
              <a:rPr sz="1600" b="1" i="1" spc="-20" dirty="0">
                <a:latin typeface="Candara"/>
                <a:cs typeface="Candara"/>
              </a:rPr>
              <a:t>2021</a:t>
            </a:r>
            <a:endParaRPr sz="1600">
              <a:latin typeface="Candara"/>
              <a:cs typeface="Candar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0894" y="1160236"/>
          <a:ext cx="8642350" cy="346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0815">
                <a:tc>
                  <a:txBody>
                    <a:bodyPr/>
                    <a:lstStyle/>
                    <a:p>
                      <a:pPr marL="31750">
                        <a:lnSpc>
                          <a:spcPts val="1215"/>
                        </a:lnSpc>
                      </a:pPr>
                      <a:r>
                        <a:rPr sz="1100" b="1" i="1" dirty="0">
                          <a:latin typeface="Calibri"/>
                          <a:cs typeface="Calibri"/>
                        </a:rPr>
                        <a:t>Includes</a:t>
                      </a:r>
                      <a:r>
                        <a:rPr sz="1100" b="1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only</a:t>
                      </a:r>
                      <a:r>
                        <a:rPr sz="1100" b="1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dirty="0">
                          <a:latin typeface="Calibri"/>
                          <a:cs typeface="Calibri"/>
                        </a:rPr>
                        <a:t>USA</a:t>
                      </a:r>
                      <a:r>
                        <a:rPr sz="1100" b="1" i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i="1" spc="-10" dirty="0">
                          <a:latin typeface="Calibri"/>
                          <a:cs typeface="Calibri"/>
                        </a:rPr>
                        <a:t>Congregational</a:t>
                      </a:r>
                      <a:r>
                        <a:rPr sz="1100" b="1" i="1" spc="-20" dirty="0">
                          <a:latin typeface="Calibri"/>
                          <a:cs typeface="Calibri"/>
                        </a:rPr>
                        <a:t> Data: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7335" algn="r">
                        <a:lnSpc>
                          <a:spcPts val="1215"/>
                        </a:lnSpc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2017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15"/>
                        </a:lnSpc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15"/>
                        </a:lnSpc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2019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15"/>
                        </a:lnSpc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2020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15"/>
                        </a:lnSpc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2021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33020">
                        <a:lnSpc>
                          <a:spcPts val="1290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USA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Parishes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and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Missions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(Open,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Filing)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7335" algn="r">
                        <a:lnSpc>
                          <a:spcPts val="1275"/>
                        </a:lnSpc>
                        <a:spcBef>
                          <a:spcPts val="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6,447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Bef>
                          <a:spcPts val="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6,423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Bef>
                          <a:spcPts val="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6,393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Bef>
                          <a:spcPts val="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6,356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9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6,294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72498" y="1712087"/>
          <a:ext cx="8647428" cy="1251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6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0815">
                <a:tc>
                  <a:txBody>
                    <a:bodyPr/>
                    <a:lstStyle/>
                    <a:p>
                      <a:pPr marL="31750">
                        <a:lnSpc>
                          <a:spcPts val="1190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Active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Baptized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Members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122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1,712,563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122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1,676,349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122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1,637,945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ts val="122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1,576,702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21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1,520,388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marL="31750">
                        <a:lnSpc>
                          <a:spcPts val="130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Net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Change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Active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 Membership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from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Prior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Year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-32,593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-36,214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-38,404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-61,243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29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-56,314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One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Year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Change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Active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Members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-1.90%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-2.10%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-2.29%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-3.57%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Five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Year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Change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Active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Members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Ten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Year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Change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Active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Members</a:t>
                      </a:r>
                      <a:endParaRPr sz="1100" dirty="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20%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Churches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Growing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10%+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Members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(past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5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years)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Churches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Declining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10%+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Members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(past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5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years)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41%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42%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42%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39%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44%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72498" y="3125393"/>
          <a:ext cx="8643619" cy="1621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4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3355">
                <a:tc>
                  <a:txBody>
                    <a:bodyPr/>
                    <a:lstStyle/>
                    <a:p>
                      <a:pPr marL="31750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Total</a:t>
                      </a:r>
                      <a:r>
                        <a:rPr sz="1100" b="1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Average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Sunday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Worship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Attendance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(ASA)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770"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556,744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770"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531,958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770"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518,411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458,179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21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292,851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Net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Change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ASA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from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Prior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Year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77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-13,709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77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-24,786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177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-13,547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827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-60,232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27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-165,328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One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Year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Change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ASA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-2.40%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-4.50%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-2.55%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-11.6%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-36.08%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Five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Year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Change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ASA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11%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20%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47%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280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Ten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Year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Change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ASA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24%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25%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24%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31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36%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0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54%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marL="31750">
                        <a:lnSpc>
                          <a:spcPts val="130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Churches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with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any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Increase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ASA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(from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prior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year)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31%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32%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30%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9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Churches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with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any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loss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ASA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(from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prior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year)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52%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53%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49%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61%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78%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Churches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Growing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10%+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ASA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(past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5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years)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Churches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Declining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10%+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ASA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(past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5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years)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57%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59%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61%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61%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88%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72498" y="4909276"/>
          <a:ext cx="8643617" cy="527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2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3355">
                <a:tc>
                  <a:txBody>
                    <a:bodyPr/>
                    <a:lstStyle/>
                    <a:p>
                      <a:pPr marL="31750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Percent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Congregations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with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200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Members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or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Less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62%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62%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63%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64%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1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66%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Percent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Congregations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with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500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Members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or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More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Median</a:t>
                      </a:r>
                      <a:r>
                        <a:rPr sz="1100" b="1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Active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Baptized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Members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141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2425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133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128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76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72498" y="5597483"/>
          <a:ext cx="8643617" cy="527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0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5895">
                <a:tc>
                  <a:txBody>
                    <a:bodyPr/>
                    <a:lstStyle/>
                    <a:p>
                      <a:pPr marL="31750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Percent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Congregations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with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ASA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100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or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less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72%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74%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75%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ts val="125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75%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15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90%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marL="31750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Percent</a:t>
                      </a:r>
                      <a:r>
                        <a:rPr sz="1100" b="1" spc="-1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Congregations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with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ASA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of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300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or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more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ts val="129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ts val="129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ts val="129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ts val="129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9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Median</a:t>
                      </a:r>
                      <a:r>
                        <a:rPr sz="1100" b="1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Average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Sunday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Worship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Attendance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53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51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04800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50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1270"/>
                        </a:lnSpc>
                      </a:pPr>
                      <a:r>
                        <a:rPr sz="1100" b="1" spc="-25" dirty="0">
                          <a:latin typeface="Arial"/>
                          <a:cs typeface="Arial"/>
                        </a:rPr>
                        <a:t>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72498" y="6285689"/>
          <a:ext cx="8648064" cy="708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5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3355">
                <a:tc>
                  <a:txBody>
                    <a:bodyPr/>
                    <a:lstStyle/>
                    <a:p>
                      <a:pPr marL="31750">
                        <a:lnSpc>
                          <a:spcPts val="122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Average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10" dirty="0">
                          <a:latin typeface="Candara"/>
                          <a:cs typeface="Candara"/>
                        </a:rPr>
                        <a:t>Pledge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$2,873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$2,964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$3,087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7010" algn="r">
                        <a:lnSpc>
                          <a:spcPts val="125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$3,226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ts val="121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$3,360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Plate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&amp;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Pledge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Change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from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Prior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 Year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1.70%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-0.40%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7329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1.70%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3.33%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Normal</a:t>
                      </a:r>
                      <a:r>
                        <a:rPr sz="1100" b="1" spc="-3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Operating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Income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%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Change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from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Prior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Year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1.90%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0.20%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7329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2.14%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131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4.6%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8.3%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sz="1100" b="1" dirty="0">
                          <a:latin typeface="Candara"/>
                          <a:cs typeface="Candara"/>
                        </a:rPr>
                        <a:t>Average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Inflation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Rate</a:t>
                      </a:r>
                      <a:r>
                        <a:rPr sz="1100" b="1" spc="-25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in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dirty="0">
                          <a:latin typeface="Candara"/>
                          <a:cs typeface="Candara"/>
                        </a:rPr>
                        <a:t>Calendar</a:t>
                      </a:r>
                      <a:r>
                        <a:rPr sz="1100" b="1" spc="-30" dirty="0">
                          <a:latin typeface="Candara"/>
                          <a:cs typeface="Candara"/>
                        </a:rPr>
                        <a:t> </a:t>
                      </a:r>
                      <a:r>
                        <a:rPr sz="1100" b="1" spc="-20" dirty="0">
                          <a:latin typeface="Candara"/>
                          <a:cs typeface="Candara"/>
                        </a:rPr>
                        <a:t>Year</a:t>
                      </a:r>
                      <a:endParaRPr sz="1100">
                        <a:latin typeface="Candara"/>
                        <a:cs typeface="Candar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127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2.10%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127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2.40%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7329" algn="r">
                        <a:lnSpc>
                          <a:spcPts val="127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1.80%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ts val="127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1.20%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4.70%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44600" y="7584712"/>
            <a:ext cx="2369419" cy="3080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2FAB0D-2BE0-AB16-846D-C46B30DEB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282575"/>
            <a:ext cx="8077200" cy="1107996"/>
          </a:xfrm>
        </p:spPr>
        <p:txBody>
          <a:bodyPr/>
          <a:lstStyle/>
          <a:p>
            <a:pPr algn="ctr"/>
            <a:br>
              <a:rPr lang="en-US" sz="2400" dirty="0"/>
            </a:br>
            <a:r>
              <a:rPr lang="en-US" sz="2400" dirty="0"/>
              <a:t>COMPARISON OF U.S. GOVERNMENT POLITY AND </a:t>
            </a:r>
            <a:br>
              <a:rPr lang="en-US" sz="2400" dirty="0"/>
            </a:br>
            <a:r>
              <a:rPr lang="en-US" sz="2400" dirty="0"/>
              <a:t>EPISCOPAL CHURCH POLITY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68AE00-A8D6-26A8-C37F-84BCBA93E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1685322"/>
            <a:ext cx="4613910" cy="6248399"/>
          </a:xfrm>
        </p:spPr>
        <p:txBody>
          <a:bodyPr/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U.S. GOVERNMENT</a:t>
            </a:r>
          </a:p>
          <a:p>
            <a:endParaRPr lang="en-US" dirty="0"/>
          </a:p>
          <a:p>
            <a:r>
              <a:rPr lang="en-US" sz="2000" dirty="0"/>
              <a:t>President (Biden)</a:t>
            </a:r>
          </a:p>
          <a:p>
            <a:endParaRPr lang="en-US" sz="2000" dirty="0"/>
          </a:p>
          <a:p>
            <a:r>
              <a:rPr lang="en-US" sz="2000" dirty="0"/>
              <a:t>Congress</a:t>
            </a:r>
          </a:p>
          <a:p>
            <a:r>
              <a:rPr lang="en-US" sz="2000" dirty="0"/>
              <a:t>   Senate</a:t>
            </a:r>
          </a:p>
          <a:p>
            <a:r>
              <a:rPr lang="en-US" sz="2000" dirty="0"/>
              <a:t>   House of Representatives</a:t>
            </a:r>
          </a:p>
          <a:p>
            <a:endParaRPr lang="en-US" sz="2000" dirty="0"/>
          </a:p>
          <a:p>
            <a:r>
              <a:rPr lang="en-US" sz="2000" dirty="0"/>
              <a:t>State</a:t>
            </a:r>
          </a:p>
          <a:p>
            <a:endParaRPr lang="en-US" sz="2000" dirty="0"/>
          </a:p>
          <a:p>
            <a:r>
              <a:rPr lang="en-US" sz="2000" dirty="0"/>
              <a:t>Governor</a:t>
            </a:r>
          </a:p>
          <a:p>
            <a:endParaRPr lang="en-US" sz="2000" dirty="0"/>
          </a:p>
          <a:p>
            <a:r>
              <a:rPr lang="en-US" sz="2000" dirty="0"/>
              <a:t>State Legislature</a:t>
            </a:r>
          </a:p>
          <a:p>
            <a:endParaRPr lang="en-US" sz="2000" dirty="0"/>
          </a:p>
          <a:p>
            <a:r>
              <a:rPr lang="en-US" sz="2000" dirty="0"/>
              <a:t>City</a:t>
            </a:r>
          </a:p>
          <a:p>
            <a:endParaRPr lang="en-US" sz="2000" dirty="0"/>
          </a:p>
          <a:p>
            <a:r>
              <a:rPr lang="en-US" sz="2000" dirty="0"/>
              <a:t>Mayor</a:t>
            </a:r>
          </a:p>
          <a:p>
            <a:endParaRPr lang="en-US" sz="2000" dirty="0"/>
          </a:p>
          <a:p>
            <a:r>
              <a:rPr lang="en-US" sz="2000" dirty="0"/>
              <a:t>City Council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0C1C3-BAAC-2C63-EDBE-DCD30872A735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5454777" y="1685322"/>
            <a:ext cx="4613910" cy="5847755"/>
          </a:xfrm>
        </p:spPr>
        <p:txBody>
          <a:bodyPr/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EPISCOPAL CHURCH POLITY</a:t>
            </a:r>
          </a:p>
          <a:p>
            <a:endParaRPr lang="en-US" dirty="0"/>
          </a:p>
          <a:p>
            <a:r>
              <a:rPr lang="en-US" sz="2000" dirty="0"/>
              <a:t>Presiding Bishop (Curry)</a:t>
            </a:r>
          </a:p>
          <a:p>
            <a:endParaRPr lang="en-US" sz="2000" dirty="0"/>
          </a:p>
          <a:p>
            <a:r>
              <a:rPr lang="en-US" sz="2000" dirty="0"/>
              <a:t>General Convention</a:t>
            </a:r>
          </a:p>
          <a:p>
            <a:r>
              <a:rPr lang="en-US" sz="2000" dirty="0"/>
              <a:t>   House of Bishops</a:t>
            </a:r>
          </a:p>
          <a:p>
            <a:r>
              <a:rPr lang="en-US" sz="2000" dirty="0"/>
              <a:t>   House of Deputies</a:t>
            </a:r>
          </a:p>
          <a:p>
            <a:endParaRPr lang="en-US" sz="2000" dirty="0"/>
          </a:p>
          <a:p>
            <a:r>
              <a:rPr lang="en-US" sz="2000" dirty="0"/>
              <a:t>Diocese</a:t>
            </a:r>
          </a:p>
          <a:p>
            <a:endParaRPr lang="en-US" sz="2000" dirty="0"/>
          </a:p>
          <a:p>
            <a:r>
              <a:rPr lang="en-US" sz="2000" dirty="0"/>
              <a:t>Diocesan Bishop</a:t>
            </a:r>
          </a:p>
          <a:p>
            <a:endParaRPr lang="en-US" sz="2000" dirty="0"/>
          </a:p>
          <a:p>
            <a:r>
              <a:rPr lang="en-US" sz="2000" dirty="0"/>
              <a:t>Diocesan Council/Convention</a:t>
            </a:r>
          </a:p>
          <a:p>
            <a:endParaRPr lang="en-US" sz="2000" dirty="0"/>
          </a:p>
          <a:p>
            <a:r>
              <a:rPr lang="en-US" sz="2000" dirty="0"/>
              <a:t>Parish/Mission</a:t>
            </a:r>
          </a:p>
          <a:p>
            <a:endParaRPr lang="en-US" sz="2000" dirty="0"/>
          </a:p>
          <a:p>
            <a:r>
              <a:rPr lang="en-US" sz="2000" dirty="0"/>
              <a:t>Rector/Vicar</a:t>
            </a:r>
          </a:p>
          <a:p>
            <a:endParaRPr lang="en-US" sz="2000" dirty="0"/>
          </a:p>
          <a:p>
            <a:r>
              <a:rPr lang="en-US" sz="2000" dirty="0"/>
              <a:t>Vestry/Bishop’s Committee</a:t>
            </a:r>
          </a:p>
        </p:txBody>
      </p:sp>
    </p:spTree>
    <p:extLst>
      <p:ext uri="{BB962C8B-B14F-4D97-AF65-F5344CB8AC3E}">
        <p14:creationId xmlns:p14="http://schemas.microsoft.com/office/powerpoint/2010/main" val="251559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716777-5F67-CABA-0DEC-2D400D41F276}"/>
              </a:ext>
            </a:extLst>
          </p:cNvPr>
          <p:cNvSpPr txBox="1"/>
          <p:nvPr/>
        </p:nvSpPr>
        <p:spPr>
          <a:xfrm>
            <a:off x="647700" y="2034513"/>
            <a:ext cx="9601200" cy="3863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Local Congregations</a:t>
            </a: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Parishes and Missions</a:t>
            </a: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178 </a:t>
            </a:r>
            <a:r>
              <a:rPr lang="en-US" sz="2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congregations</a:t>
            </a: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u="sng" spc="-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u="sng" spc="-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u="sng" spc="-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u="sng" spc="-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u="sng" spc="-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u="sng" spc="-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lvl="0">
              <a:lnSpc>
                <a:spcPts val="1460"/>
              </a:lnSpc>
              <a:spcBef>
                <a:spcPts val="0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Missions:</a:t>
            </a:r>
            <a:r>
              <a:rPr lang="en-US" sz="2800" spc="-1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Bishop is </a:t>
            </a:r>
            <a:r>
              <a:rPr lang="en-US" sz="2800" spc="-1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“Rector”</a:t>
            </a:r>
            <a:endParaRPr lang="en-US" sz="2400" dirty="0"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marR="175895" lvl="1" indent="-285750">
              <a:lnSpc>
                <a:spcPct val="93000"/>
              </a:lnSpc>
              <a:spcBef>
                <a:spcPts val="6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3615" algn="l"/>
                <a:tab pos="98425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	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Vicar</a:t>
            </a:r>
            <a:r>
              <a:rPr lang="en-US" sz="2800" spc="-3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and</a:t>
            </a:r>
            <a:r>
              <a:rPr lang="en-US" sz="28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Bishop’s</a:t>
            </a:r>
            <a:r>
              <a:rPr lang="en-US" sz="28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Committee</a:t>
            </a:r>
            <a:r>
              <a:rPr lang="en-US" sz="28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are</a:t>
            </a:r>
            <a:r>
              <a:rPr lang="en-US" sz="28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Bishop’s</a:t>
            </a:r>
            <a:r>
              <a:rPr lang="en-US" sz="28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representatives</a:t>
            </a:r>
            <a:r>
              <a:rPr lang="en-US" sz="28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to</a:t>
            </a:r>
            <a:r>
              <a:rPr lang="en-US" sz="28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administer the congregation</a:t>
            </a:r>
            <a:endParaRPr lang="en-US" sz="2400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914400" marR="354330" lvl="2">
              <a:spcBef>
                <a:spcPts val="0"/>
              </a:spcBef>
              <a:spcAft>
                <a:spcPts val="0"/>
              </a:spcAft>
              <a:buSzPts val="1200"/>
              <a:tabLst>
                <a:tab pos="1898015" algn="l"/>
                <a:tab pos="1898650" algn="l"/>
              </a:tabLst>
            </a:pPr>
            <a:endParaRPr lang="en-US" sz="28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31B22D82-4AED-AF7C-9BDD-1E60B46DF9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43500" y="3940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AEEC604-290B-51A2-3998-D97435FDC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82575"/>
            <a:ext cx="1371913" cy="174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7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716777-5F67-CABA-0DEC-2D400D41F276}"/>
              </a:ext>
            </a:extLst>
          </p:cNvPr>
          <p:cNvSpPr txBox="1"/>
          <p:nvPr/>
        </p:nvSpPr>
        <p:spPr>
          <a:xfrm>
            <a:off x="762000" y="2111375"/>
            <a:ext cx="9067800" cy="3427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800" b="1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Parishes:</a:t>
            </a:r>
            <a:r>
              <a:rPr lang="en-US" sz="2800" b="1" spc="-1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Rector</a:t>
            </a:r>
            <a:r>
              <a:rPr lang="en-US" sz="2800" spc="-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called by the congregation with approval of</a:t>
            </a:r>
            <a:r>
              <a:rPr lang="en-US" sz="2800" spc="-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 </a:t>
            </a:r>
            <a:r>
              <a:rPr lang="en-US" sz="2800" spc="-1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Bishop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endParaRPr lang="en-US" sz="2400" dirty="0"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marR="0" lvl="1" indent="-285750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3615" algn="l"/>
                <a:tab pos="98425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Rector</a:t>
            </a:r>
            <a:r>
              <a:rPr lang="en-US" sz="2800" spc="-1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and vestry have</a:t>
            </a:r>
            <a:r>
              <a:rPr lang="en-US" sz="28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distinct</a:t>
            </a:r>
            <a:r>
              <a:rPr lang="en-US" sz="28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responsibilities and</a:t>
            </a:r>
            <a:r>
              <a:rPr lang="en-US" sz="28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</a:p>
          <a:p>
            <a:pPr marL="742950" marR="0" lvl="1" indent="-285750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3615" algn="l"/>
                <a:tab pos="984250" algn="l"/>
              </a:tabLst>
            </a:pPr>
            <a:endParaRPr lang="en-US" sz="2800" spc="-5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 marR="0" lvl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SzPts val="1200"/>
              <a:tabLst>
                <a:tab pos="983615" algn="l"/>
                <a:tab pos="984250" algn="l"/>
              </a:tabLst>
            </a:pPr>
            <a:r>
              <a:rPr lang="en-US" sz="28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 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authority for</a:t>
            </a:r>
            <a:r>
              <a:rPr lang="en-US" sz="2800" spc="-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the </a:t>
            </a:r>
            <a:r>
              <a:rPr lang="en-US" sz="2800" spc="-1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parish</a:t>
            </a:r>
            <a:endParaRPr lang="en-US" sz="2400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342900" marR="74295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endParaRPr lang="en-US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marR="0">
              <a:spcBef>
                <a:spcPts val="3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23C2DB93-E74D-3BEF-D01A-9DB70169E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351" y="282575"/>
            <a:ext cx="108126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1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716777-5F67-CABA-0DEC-2D400D41F276}"/>
              </a:ext>
            </a:extLst>
          </p:cNvPr>
          <p:cNvSpPr txBox="1"/>
          <p:nvPr/>
        </p:nvSpPr>
        <p:spPr>
          <a:xfrm>
            <a:off x="571500" y="1381223"/>
            <a:ext cx="9601200" cy="5730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Diocese</a:t>
            </a: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– </a:t>
            </a:r>
            <a:r>
              <a:rPr lang="en-US" sz="2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Texas</a:t>
            </a: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Diocesan</a:t>
            </a:r>
            <a:r>
              <a:rPr lang="en-US" sz="2200" spc="-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Bishop elected by delegates to Diocesan </a:t>
            </a:r>
            <a:r>
              <a:rPr lang="en-US" sz="2200" spc="-1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Council</a:t>
            </a:r>
            <a:endParaRPr lang="en-US" sz="2200" dirty="0"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marR="514350" lvl="1" indent="-285750">
              <a:lnSpc>
                <a:spcPct val="91000"/>
              </a:lnSpc>
              <a:spcBef>
                <a:spcPts val="8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To</a:t>
            </a:r>
            <a:r>
              <a:rPr lang="en-US" sz="22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be</a:t>
            </a:r>
            <a:r>
              <a:rPr lang="en-US" sz="22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elected,</a:t>
            </a:r>
            <a:r>
              <a:rPr lang="en-US" sz="22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Bishop</a:t>
            </a:r>
            <a:r>
              <a:rPr lang="en-US" sz="22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(Diocesan</a:t>
            </a:r>
            <a:r>
              <a:rPr lang="en-US" sz="22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or</a:t>
            </a:r>
            <a:r>
              <a:rPr lang="en-US" sz="22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Suffragan)</a:t>
            </a:r>
            <a:r>
              <a:rPr lang="en-US" sz="22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must</a:t>
            </a:r>
            <a:r>
              <a:rPr lang="en-US" sz="22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be</a:t>
            </a:r>
            <a:r>
              <a:rPr lang="en-US" sz="22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elected</a:t>
            </a:r>
            <a:r>
              <a:rPr lang="en-US" sz="22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by</a:t>
            </a:r>
            <a:r>
              <a:rPr lang="en-US" sz="2200" spc="-1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 majority of votes in lay and clerical orders</a:t>
            </a:r>
          </a:p>
          <a:p>
            <a:pPr marL="742950" marR="692150" lvl="1" indent="-285750">
              <a:lnSpc>
                <a:spcPct val="91000"/>
              </a:lnSpc>
              <a:spcBef>
                <a:spcPts val="11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Two</a:t>
            </a:r>
            <a:r>
              <a:rPr lang="en-US" sz="22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Bishops</a:t>
            </a:r>
            <a:r>
              <a:rPr lang="en-US" sz="22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Suffragan</a:t>
            </a:r>
            <a:r>
              <a:rPr lang="en-US" sz="22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(elected</a:t>
            </a:r>
            <a:r>
              <a:rPr lang="en-US" sz="22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by</a:t>
            </a:r>
            <a:r>
              <a:rPr lang="en-US" sz="22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Council)</a:t>
            </a:r>
            <a:r>
              <a:rPr lang="en-US" sz="2200" spc="-3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assigned</a:t>
            </a:r>
            <a:r>
              <a:rPr lang="en-US" sz="22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as</a:t>
            </a:r>
            <a:r>
              <a:rPr lang="en-US" sz="22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regional </a:t>
            </a:r>
            <a:r>
              <a:rPr lang="en-US" sz="2200" spc="-1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executives</a:t>
            </a:r>
          </a:p>
          <a:p>
            <a:pPr marL="742950" marR="692150" lvl="1" indent="-285750">
              <a:lnSpc>
                <a:spcPct val="91000"/>
              </a:lnSpc>
              <a:spcBef>
                <a:spcPts val="11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r>
              <a:rPr lang="en-US" sz="2200" spc="-10" dirty="0">
                <a:solidFill>
                  <a:schemeClr val="tx1"/>
                </a:solidFill>
                <a:latin typeface="Arial" panose="020B0604020202020204" pitchFamily="34" charset="0"/>
                <a:ea typeface="Courier New" panose="02070309020205020404" pitchFamily="49" charset="0"/>
              </a:rPr>
              <a:t>One Bishop Assistant, appointed Diocesan Bishop, approved by House of Bishops</a:t>
            </a:r>
            <a:endParaRPr lang="en-US" sz="2200" spc="-10" dirty="0">
              <a:solidFill>
                <a:schemeClr val="tx1"/>
              </a:solidFill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742950" marR="692150" lvl="1" indent="-285750">
              <a:lnSpc>
                <a:spcPct val="91000"/>
              </a:lnSpc>
              <a:spcBef>
                <a:spcPts val="11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endParaRPr lang="en-US" sz="2200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342900" marR="201930" lvl="0" indent="-342900">
              <a:spcBef>
                <a:spcPts val="3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  <a:tab pos="565912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The</a:t>
            </a:r>
            <a:r>
              <a:rPr lang="en-US" sz="22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Rt.</a:t>
            </a:r>
            <a:r>
              <a:rPr lang="en-US" sz="22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Rev.</a:t>
            </a:r>
            <a:r>
              <a:rPr lang="en-US" sz="22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Kathryn (Kai) Ryan </a:t>
            </a: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–</a:t>
            </a:r>
            <a:r>
              <a:rPr lang="en-US" sz="22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Austin</a:t>
            </a:r>
            <a:r>
              <a:rPr lang="en-US" sz="22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office</a:t>
            </a:r>
            <a:r>
              <a:rPr lang="en-US" sz="22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at</a:t>
            </a:r>
            <a:r>
              <a:rPr lang="en-US" sz="2200" spc="-2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Episcopal</a:t>
            </a:r>
            <a:r>
              <a:rPr lang="en-US" sz="2200" spc="-2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Seminary of the Southwest; </a:t>
            </a:r>
          </a:p>
          <a:p>
            <a:pPr marL="342900" marR="201930" lvl="0" indent="-342900">
              <a:spcBef>
                <a:spcPts val="3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  <a:tab pos="565912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The Rt. Rev. Jeffrey Fisher, Tyler office at All Saints Episcopal School, Tyler</a:t>
            </a:r>
          </a:p>
          <a:p>
            <a:pPr marL="342900" marR="201930" lvl="0" indent="-342900">
              <a:spcBef>
                <a:spcPts val="3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  <a:tab pos="565912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The Rt. Rev. Hector Monterroso, Houston Office</a:t>
            </a:r>
          </a:p>
          <a:p>
            <a:pPr marL="342900" marR="201930" lvl="0" indent="-342900">
              <a:spcBef>
                <a:spcPts val="3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  <a:tab pos="5659120" algn="l"/>
              </a:tabLst>
            </a:pPr>
            <a:endParaRPr lang="en-US" sz="22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lnSpc>
                <a:spcPts val="137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40815" algn="l"/>
                <a:tab pos="144145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Duties/responsibilities.</a:t>
            </a:r>
            <a:r>
              <a:rPr lang="en-US" sz="22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Oversight</a:t>
            </a:r>
            <a:r>
              <a:rPr lang="en-US" sz="2200" spc="-5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assigned to them by </a:t>
            </a:r>
            <a:r>
              <a:rPr lang="en-US" sz="2200" spc="-1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Diocesan Bishop</a:t>
            </a:r>
            <a:endParaRPr lang="en-US" sz="2200" dirty="0">
              <a:effectLst/>
              <a:latin typeface="Arial" panose="020B060402020202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CE7807A0-6468-1664-D401-45662C241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700" y="282575"/>
            <a:ext cx="990913" cy="12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8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716777-5F67-CABA-0DEC-2D400D41F276}"/>
              </a:ext>
            </a:extLst>
          </p:cNvPr>
          <p:cNvSpPr txBox="1"/>
          <p:nvPr/>
        </p:nvSpPr>
        <p:spPr>
          <a:xfrm>
            <a:off x="723900" y="1654175"/>
            <a:ext cx="96012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Know Your Diocese</a:t>
            </a: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Number of Congregations_______</a:t>
            </a: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Total Square miles of the </a:t>
            </a:r>
            <a:r>
              <a:rPr lang="en-US" sz="2800">
                <a:solidFill>
                  <a:srgbClr val="00B05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Diocese</a:t>
            </a:r>
            <a:r>
              <a:rPr lang="en-US" sz="2800">
                <a:latin typeface="Arial" panose="020B0604020202020204" pitchFamily="34" charset="0"/>
                <a:ea typeface="Arial" panose="020B0604020202020204" pitchFamily="34" charset="0"/>
              </a:rPr>
              <a:t>______</a:t>
            </a: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Number of Communicants________</a:t>
            </a: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Total Number of Active Clergy______</a:t>
            </a: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 Total Number of Bishops________</a:t>
            </a:r>
            <a:endParaRPr lang="en-US" sz="2800" spc="-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FFCB5C8-8961-3312-22C0-0D8D20C5D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81" y="282575"/>
            <a:ext cx="114133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3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716777-5F67-CABA-0DEC-2D400D41F276}"/>
              </a:ext>
            </a:extLst>
          </p:cNvPr>
          <p:cNvSpPr txBox="1"/>
          <p:nvPr/>
        </p:nvSpPr>
        <p:spPr>
          <a:xfrm>
            <a:off x="723900" y="1654175"/>
            <a:ext cx="9601200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Diocese</a:t>
            </a:r>
            <a:r>
              <a:rPr lang="en-US" sz="2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– </a:t>
            </a:r>
            <a:r>
              <a:rPr lang="en-US" sz="2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Texas</a:t>
            </a: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Dio</a:t>
            </a:r>
            <a:r>
              <a:rPr lang="en-US" sz="2200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cesan Website Staff Directory</a:t>
            </a:r>
          </a:p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r>
              <a:rPr lang="en-US" sz="2200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  <a:hlinkClick r:id="rId2"/>
              </a:rPr>
              <a:t>https://www.epicenter.org/diocese/about-the-diocese/staff/</a:t>
            </a: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200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Annual Diocesan Council – Legislative Body</a:t>
            </a: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200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174</a:t>
            </a:r>
            <a:r>
              <a:rPr lang="en-US" sz="2200" baseline="30000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</a:t>
            </a:r>
            <a:r>
              <a:rPr lang="en-US" sz="2200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Council – February 25-25, 2023  Galveston Island</a:t>
            </a: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200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Where to find Boards and Committees of the Diocese??</a:t>
            </a: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200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  <a:hlinkClick r:id="rId3"/>
              </a:rPr>
              <a:t>https://www.epicenter.org/diocese/governance/diocesan-journals/</a:t>
            </a: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D327780F-2E2B-5653-9693-C4AE7D873A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071" y="282575"/>
            <a:ext cx="1321542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9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716777-5F67-CABA-0DEC-2D400D41F276}"/>
              </a:ext>
            </a:extLst>
          </p:cNvPr>
          <p:cNvSpPr txBox="1"/>
          <p:nvPr/>
        </p:nvSpPr>
        <p:spPr>
          <a:xfrm>
            <a:off x="723900" y="1577975"/>
            <a:ext cx="9601200" cy="5332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Convocations</a:t>
            </a:r>
            <a:r>
              <a:rPr lang="en-US" sz="2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i="1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(Deaneries) – CLERICUS</a:t>
            </a:r>
          </a:p>
          <a:p>
            <a:pPr marL="69215" marR="0">
              <a:spcBef>
                <a:spcPts val="5"/>
              </a:spcBef>
              <a:spcAft>
                <a:spcPts val="0"/>
              </a:spcAft>
            </a:pPr>
            <a:endParaRPr lang="en-US" sz="2800" i="1" u="sng" spc="-1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Number:</a:t>
            </a:r>
            <a:r>
              <a:rPr lang="en-US" sz="2800" spc="32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Texas = </a:t>
            </a:r>
            <a:r>
              <a:rPr lang="en-US" sz="2800" spc="-2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10</a:t>
            </a:r>
            <a:endParaRPr lang="en-US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658495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Serve</a:t>
            </a:r>
            <a:r>
              <a:rPr lang="en-US" sz="2800" spc="-1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as</a:t>
            </a:r>
            <a:r>
              <a:rPr lang="en-US" sz="28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“local”</a:t>
            </a:r>
            <a:r>
              <a:rPr lang="en-US" sz="28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gathering</a:t>
            </a:r>
            <a:r>
              <a:rPr lang="en-US" sz="2800" spc="-1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point</a:t>
            </a:r>
            <a:r>
              <a:rPr lang="en-US" sz="28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for</a:t>
            </a:r>
            <a:r>
              <a:rPr lang="en-US" sz="28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clergy</a:t>
            </a:r>
            <a:r>
              <a:rPr lang="en-US" sz="2800" spc="-1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en-US" sz="28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2800" spc="-1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Convocation</a:t>
            </a:r>
            <a:r>
              <a:rPr lang="en-US" sz="28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for</a:t>
            </a:r>
            <a:r>
              <a:rPr lang="en-US" sz="2800" spc="-2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support, collegial work, continuing education</a:t>
            </a:r>
          </a:p>
          <a:p>
            <a:pPr marL="342900" marR="658495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endParaRPr lang="en-US" sz="2400" dirty="0"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0" lvl="0" indent="-342900">
              <a:lnSpc>
                <a:spcPts val="145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 Dean for</a:t>
            </a:r>
            <a:r>
              <a:rPr lang="en-US" sz="2800" spc="-5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each Convocation appointed by Diocesan </a:t>
            </a:r>
          </a:p>
          <a:p>
            <a:pPr marL="342900" marR="0" lvl="0" indent="-342900">
              <a:lnSpc>
                <a:spcPts val="1450"/>
              </a:lnSpc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endParaRPr lang="en-US" sz="2800" spc="-1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0" lvl="0">
              <a:lnSpc>
                <a:spcPts val="1450"/>
              </a:lnSpc>
              <a:spcBef>
                <a:spcPts val="0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800" spc="-10" dirty="0">
                <a:effectLst/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  Bishop</a:t>
            </a:r>
            <a:endParaRPr lang="en-US" sz="2400" dirty="0">
              <a:effectLst/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marR="387350" lvl="1" indent="-285750">
              <a:lnSpc>
                <a:spcPct val="91000"/>
              </a:lnSpc>
              <a:spcBef>
                <a:spcPts val="8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Deans</a:t>
            </a:r>
            <a:r>
              <a:rPr lang="en-US" sz="28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are</a:t>
            </a:r>
            <a:r>
              <a:rPr lang="en-US" sz="28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ex-officio</a:t>
            </a:r>
            <a:r>
              <a:rPr lang="en-US" sz="28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members</a:t>
            </a:r>
            <a:r>
              <a:rPr lang="en-US" sz="28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of</a:t>
            </a:r>
            <a:r>
              <a:rPr lang="en-US" sz="2800" spc="-25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the</a:t>
            </a:r>
            <a:r>
              <a:rPr lang="en-US" sz="28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Diocesan</a:t>
            </a:r>
            <a:r>
              <a:rPr lang="en-US" sz="28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Executive</a:t>
            </a:r>
            <a:r>
              <a:rPr lang="en-US" sz="28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Board</a:t>
            </a:r>
            <a:r>
              <a:rPr lang="en-US" sz="2800" spc="-2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ourier New" panose="02070309020205020404" pitchFamily="49" charset="0"/>
              </a:rPr>
              <a:t>(seat, voice, no vote)</a:t>
            </a:r>
          </a:p>
          <a:p>
            <a:pPr marL="742950" marR="387350" lvl="1" indent="-285750">
              <a:lnSpc>
                <a:spcPct val="91000"/>
              </a:lnSpc>
              <a:spcBef>
                <a:spcPts val="85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84250" algn="l"/>
              </a:tabLst>
            </a:pPr>
            <a:endParaRPr lang="en-US" sz="2800" dirty="0"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457200" marR="387350" lvl="1">
              <a:lnSpc>
                <a:spcPct val="91000"/>
              </a:lnSpc>
              <a:spcBef>
                <a:spcPts val="85"/>
              </a:spcBef>
              <a:spcAft>
                <a:spcPts val="0"/>
              </a:spcAft>
              <a:buSzPts val="1200"/>
              <a:tabLst>
                <a:tab pos="984250" algn="l"/>
              </a:tabLst>
            </a:pPr>
            <a:endParaRPr lang="en-US" sz="2400" dirty="0">
              <a:effectLst/>
              <a:latin typeface="Arial" panose="020B0604020202020204" pitchFamily="34" charset="0"/>
              <a:ea typeface="Courier New" panose="02070309020205020404" pitchFamily="49" charset="0"/>
            </a:endParaRPr>
          </a:p>
          <a:p>
            <a:pPr marL="69215" marR="0">
              <a:lnSpc>
                <a:spcPts val="1370"/>
              </a:lnSpc>
              <a:spcBef>
                <a:spcPts val="5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C94CD2F0-3454-AD46-3EE2-C635925DD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561" y="282575"/>
            <a:ext cx="901052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85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716777-5F67-CABA-0DEC-2D400D41F276}"/>
              </a:ext>
            </a:extLst>
          </p:cNvPr>
          <p:cNvSpPr txBox="1"/>
          <p:nvPr/>
        </p:nvSpPr>
        <p:spPr>
          <a:xfrm>
            <a:off x="723900" y="1654175"/>
            <a:ext cx="9601200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215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Arial" panose="020B0604020202020204" pitchFamily="34" charset="0"/>
              </a:rPr>
              <a:t>Provinces - </a:t>
            </a:r>
            <a:endParaRPr lang="en-US" sz="2800" spc="-1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215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https://www.province1.org/provinces-of-the-episcopal-church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r>
              <a:rPr lang="en-US" sz="2200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Province VII  </a:t>
            </a:r>
            <a:r>
              <a:rPr lang="en-US" sz="2200" dirty="0">
                <a:latin typeface="Arial" panose="020B0604020202020204" pitchFamily="34" charset="0"/>
                <a:ea typeface="Symbol" panose="05050102010706020507" pitchFamily="18" charset="2"/>
                <a:cs typeface="Symbol" panose="05050102010706020507" pitchFamily="18" charset="2"/>
                <a:hlinkClick r:id="rId3"/>
              </a:rPr>
              <a:t>https://www.epicenter.org/diocese/governance/province-vii/</a:t>
            </a: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0" lvl="0">
              <a:spcBef>
                <a:spcPts val="5"/>
              </a:spcBef>
              <a:spcAft>
                <a:spcPts val="0"/>
              </a:spcAft>
              <a:buSzPts val="1200"/>
              <a:tabLst>
                <a:tab pos="526415" algn="l"/>
                <a:tab pos="527050" algn="l"/>
              </a:tabLst>
            </a:pP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0" lvl="0" indent="-342900"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6415" algn="l"/>
                <a:tab pos="527050" algn="l"/>
              </a:tabLst>
            </a:pPr>
            <a:endParaRPr lang="en-US" sz="2200" dirty="0">
              <a:latin typeface="Arial" panose="020B060402020202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FFCB5C8-8961-3312-22C0-0D8D20C5D6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281" y="282575"/>
            <a:ext cx="114133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1F884C0E6B1C4D9D4ED6DAC94B15C5" ma:contentTypeVersion="14" ma:contentTypeDescription="Create a new document." ma:contentTypeScope="" ma:versionID="73d7f184ff4d250269d92d9179135f5c">
  <xsd:schema xmlns:xsd="http://www.w3.org/2001/XMLSchema" xmlns:xs="http://www.w3.org/2001/XMLSchema" xmlns:p="http://schemas.microsoft.com/office/2006/metadata/properties" xmlns:ns2="5edbb907-cb20-437c-acf6-4b6721bfb2fa" xmlns:ns3="5acfb6d8-951e-47bb-9c0d-b96add1fb54d" targetNamespace="http://schemas.microsoft.com/office/2006/metadata/properties" ma:root="true" ma:fieldsID="dd2851c4d2cff8e5139e30b0195640a6" ns2:_="" ns3:_="">
    <xsd:import namespace="5edbb907-cb20-437c-acf6-4b6721bfb2fa"/>
    <xsd:import namespace="5acfb6d8-951e-47bb-9c0d-b96add1fb54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bb907-cb20-437c-acf6-4b6721bfb2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4" nillable="true" ma:displayName="Taxonomy Catch All Column" ma:hidden="true" ma:list="{c4d66668-8748-488a-8594-4518513cb55c}" ma:internalName="TaxCatchAll" ma:showField="CatchAllData" ma:web="5edbb907-cb20-437c-acf6-4b6721bfb2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fb6d8-951e-47bb-9c0d-b96add1fb5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bf5a1f9-8cb0-4656-b489-d682cd31cf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A42DA4-18A3-4B88-A187-95F4084965DE}"/>
</file>

<file path=customXml/itemProps2.xml><?xml version="1.0" encoding="utf-8"?>
<ds:datastoreItem xmlns:ds="http://schemas.openxmlformats.org/officeDocument/2006/customXml" ds:itemID="{631AD4DC-3C64-4E60-93B8-3804CC13122E}"/>
</file>

<file path=customXml/itemProps3.xml><?xml version="1.0" encoding="utf-8"?>
<ds:datastoreItem xmlns:ds="http://schemas.openxmlformats.org/officeDocument/2006/customXml" ds:itemID="{F8736709-DD93-4D20-AE19-9FF436501F0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1334</Words>
  <Application>Microsoft Office PowerPoint</Application>
  <PresentationFormat>Custom</PresentationFormat>
  <Paragraphs>353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Candara</vt:lpstr>
      <vt:lpstr>Courier New</vt:lpstr>
      <vt:lpstr>Symbol</vt:lpstr>
      <vt:lpstr>Wingdings</vt:lpstr>
      <vt:lpstr>Office Theme</vt:lpstr>
      <vt:lpstr>EPISCOPAL CHURCH STRUCTURE AND POLITY</vt:lpstr>
      <vt:lpstr> COMPARISON OF U.S. GOVERNMENT POLITY AND  EPISCOPAL CHURCH POLITY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DFMS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COMPARISON OF U.S. GOVERNMENT POLITY AND  EPISCOPAL CHURCH POLITY</dc:title>
  <dc:creator>Iris DiLeonardo</dc:creator>
  <cp:lastModifiedBy>Francene Young</cp:lastModifiedBy>
  <cp:revision>6</cp:revision>
  <dcterms:created xsi:type="dcterms:W3CDTF">2022-12-02T03:18:40Z</dcterms:created>
  <dcterms:modified xsi:type="dcterms:W3CDTF">2022-12-04T05:29:47Z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0x010100BCCA88E91584D447BB339B33CB3B7A99</vt:lpwstr>
  </property>
  <property fmtid="{D5CDD505-2E9C-101B-9397-08002B2CF9AE}" pid="3" name="Created">
    <vt:filetime>2022-10-30T00:00:00Z</vt:filetime>
  </property>
  <property fmtid="{D5CDD505-2E9C-101B-9397-08002B2CF9AE}" pid="4" name="Creator">
    <vt:lpwstr>Acrobat PDFMaker 22 for Excel</vt:lpwstr>
  </property>
  <property fmtid="{D5CDD505-2E9C-101B-9397-08002B2CF9AE}" pid="5" name="LastSaved">
    <vt:filetime>2022-12-02T00:00:00Z</vt:filetime>
  </property>
  <property fmtid="{D5CDD505-2E9C-101B-9397-08002B2CF9AE}" pid="6" name="Producer">
    <vt:lpwstr>Adobe PDF Library 22.3.39</vt:lpwstr>
  </property>
</Properties>
</file>